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23" autoAdjust="0"/>
  </p:normalViewPr>
  <p:slideViewPr>
    <p:cSldViewPr>
      <p:cViewPr>
        <p:scale>
          <a:sx n="118" d="100"/>
          <a:sy n="118" d="100"/>
        </p:scale>
        <p:origin x="-148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d-ID" dirty="0"/>
              <a:t>LUAS TANAM, PANEN DAN PRODUKSI DI KAB. OKI</a:t>
            </a:r>
          </a:p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d-ID" dirty="0"/>
              <a:t>TAHUN 2018-2020</a:t>
            </a:r>
          </a:p>
        </c:rich>
      </c:tx>
      <c:layout>
        <c:manualLayout>
          <c:xMode val="edge"/>
          <c:yMode val="edge"/>
          <c:x val="0.11726716036967481"/>
          <c:y val="6.296698447640722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Luas Tanam</c:v>
                </c:pt>
                <c:pt idx="1">
                  <c:v>Luas Panen</c:v>
                </c:pt>
                <c:pt idx="2">
                  <c:v>Produksi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176114</c:v>
                </c:pt>
                <c:pt idx="1">
                  <c:v>167818</c:v>
                </c:pt>
                <c:pt idx="2">
                  <c:v>849998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46-49F8-A893-9F17A6C8BD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Luas Tanam</c:v>
                </c:pt>
                <c:pt idx="1">
                  <c:v>Luas Panen</c:v>
                </c:pt>
                <c:pt idx="2">
                  <c:v>Produksi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149938</c:v>
                </c:pt>
                <c:pt idx="1">
                  <c:v>150407</c:v>
                </c:pt>
                <c:pt idx="2">
                  <c:v>762713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B46-49F8-A893-9F17A6C8BD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Luas Tanam</c:v>
                </c:pt>
                <c:pt idx="1">
                  <c:v>Luas Panen</c:v>
                </c:pt>
                <c:pt idx="2">
                  <c:v>Produksi</c:v>
                </c:pt>
              </c:strCache>
            </c:strRef>
          </c:cat>
          <c:val>
            <c:numRef>
              <c:f>Sheet1!$D$2:$D$4</c:f>
              <c:numCache>
                <c:formatCode>#,##0</c:formatCode>
                <c:ptCount val="3"/>
                <c:pt idx="0">
                  <c:v>160058</c:v>
                </c:pt>
                <c:pt idx="1">
                  <c:v>159508</c:v>
                </c:pt>
                <c:pt idx="2">
                  <c:v>808864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B46-49F8-A893-9F17A6C8B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43350400"/>
        <c:axId val="143360384"/>
        <c:axId val="0"/>
      </c:bar3DChart>
      <c:catAx>
        <c:axId val="14335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360384"/>
        <c:crosses val="autoZero"/>
        <c:auto val="1"/>
        <c:lblAlgn val="ctr"/>
        <c:lblOffset val="100"/>
        <c:noMultiLvlLbl val="0"/>
      </c:catAx>
      <c:valAx>
        <c:axId val="14336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350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C9227-9E82-48A9-BA9E-C57FE001605B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68B27B-D0A9-4A1F-8CE9-D5C941D2CA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68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0373D-CE79-4050-9049-42A0F76F631F}" type="datetimeFigureOut">
              <a:rPr lang="en-US" smtClean="0"/>
              <a:pPr/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0A256-4D91-49BB-B5C8-BE613AF02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cer\Downloads\3d-map-southeast-asia-with-perspective-view-gray-color-gradient-background_18981-504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3FFFF"/>
              </a:clrFrom>
              <a:clrTo>
                <a:srgbClr val="F3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3429000"/>
          </a:xfrm>
          <a:prstGeom prst="rect">
            <a:avLst/>
          </a:prstGeom>
          <a:noFill/>
        </p:spPr>
      </p:pic>
      <p:sp>
        <p:nvSpPr>
          <p:cNvPr id="5" name="Flowchart: Connector 4"/>
          <p:cNvSpPr/>
          <p:nvPr/>
        </p:nvSpPr>
        <p:spPr>
          <a:xfrm flipH="1" flipV="1">
            <a:off x="1928794" y="2357430"/>
            <a:ext cx="142876" cy="45719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4282" y="2714620"/>
            <a:ext cx="1357322" cy="5000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itchFamily="34" charset="0"/>
              </a:rPr>
              <a:t>KAB. OKI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itchFamily="34" charset="0"/>
              </a:rPr>
              <a:t>59.  188 Ha</a:t>
            </a:r>
          </a:p>
        </p:txBody>
      </p:sp>
      <p:cxnSp>
        <p:nvCxnSpPr>
          <p:cNvPr id="12" name="Elbow Connector 11"/>
          <p:cNvCxnSpPr>
            <a:stCxn id="5" idx="4"/>
            <a:endCxn id="6" idx="0"/>
          </p:cNvCxnSpPr>
          <p:nvPr/>
        </p:nvCxnSpPr>
        <p:spPr>
          <a:xfrm rot="16200000" flipH="1" flipV="1">
            <a:off x="1267993" y="1982380"/>
            <a:ext cx="357190" cy="1107289"/>
          </a:xfrm>
          <a:prstGeom prst="bentConnector3">
            <a:avLst>
              <a:gd name="adj1" fmla="val -64000"/>
            </a:avLst>
          </a:prstGeom>
          <a:ln w="15875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000232" y="0"/>
            <a:ext cx="5357850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 prstMaterial="dkEdge">
              <a:bevelT w="38100" h="38100" prst="relaxedInset"/>
              <a:extrusionClr>
                <a:schemeClr val="tx1"/>
              </a:extrusionClr>
            </a:sp3d>
          </a:bodyPr>
          <a:lstStyle/>
          <a:p>
            <a:pPr algn="ctr"/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0800000">
                    <a:prstClr val="black"/>
                  </a:innerShdw>
                </a:effectLst>
                <a:latin typeface="Arial Narrow" pitchFamily="34" charset="0"/>
              </a:rPr>
              <a:t>PENGEMBANGAN </a:t>
            </a:r>
            <a:r>
              <a:rPr lang="en-US" sz="2000" b="1" i="1" dirty="0"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0800000">
                    <a:prstClr val="black"/>
                  </a:innerShdw>
                </a:effectLst>
                <a:latin typeface="Arial Narrow" pitchFamily="34" charset="0"/>
              </a:rPr>
              <a:t>FOOD ESTATE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0800000">
                    <a:prstClr val="black"/>
                  </a:innerShdw>
                </a:effectLst>
                <a:latin typeface="Arial Narrow" pitchFamily="34" charset="0"/>
              </a:rPr>
              <a:t>DI KAB. OKI</a:t>
            </a:r>
          </a:p>
        </p:txBody>
      </p:sp>
      <p:sp>
        <p:nvSpPr>
          <p:cNvPr id="18" name="Flowchart: Connector 17"/>
          <p:cNvSpPr/>
          <p:nvPr/>
        </p:nvSpPr>
        <p:spPr>
          <a:xfrm>
            <a:off x="285720" y="3929066"/>
            <a:ext cx="785818" cy="714380"/>
          </a:xfrm>
          <a:prstGeom prst="flowChartConnector">
            <a:avLst/>
          </a:prstGeom>
          <a:blipFill>
            <a:blip r:embed="rId4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2786050" y="3143248"/>
            <a:ext cx="3571900" cy="5715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MANFAAT </a:t>
            </a:r>
            <a:r>
              <a:rPr lang="en-US" b="1" i="1" dirty="0">
                <a:solidFill>
                  <a:schemeClr val="tx1"/>
                </a:solidFill>
              </a:rPr>
              <a:t>FOOD ESTATE</a:t>
            </a:r>
          </a:p>
        </p:txBody>
      </p:sp>
      <p:sp>
        <p:nvSpPr>
          <p:cNvPr id="21" name="Flowchart: Connector 20"/>
          <p:cNvSpPr/>
          <p:nvPr/>
        </p:nvSpPr>
        <p:spPr>
          <a:xfrm>
            <a:off x="285720" y="5357826"/>
            <a:ext cx="785818" cy="714380"/>
          </a:xfrm>
          <a:prstGeom prst="flowChartConnector">
            <a:avLst/>
          </a:prstGeom>
          <a:blipFill>
            <a:blip r:embed="rId5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3214678" y="3929066"/>
            <a:ext cx="785818" cy="714380"/>
          </a:xfrm>
          <a:prstGeom prst="flowChartConnector">
            <a:avLst/>
          </a:prstGeom>
          <a:blipFill dpi="0" rotWithShape="1">
            <a:blip r:embed="rId6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Connector 22"/>
          <p:cNvSpPr/>
          <p:nvPr/>
        </p:nvSpPr>
        <p:spPr>
          <a:xfrm>
            <a:off x="3214678" y="5357826"/>
            <a:ext cx="785818" cy="714380"/>
          </a:xfrm>
          <a:prstGeom prst="flowChartConnector">
            <a:avLst/>
          </a:prstGeom>
          <a:blipFill dpi="0" rotWithShape="1"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 l="5000" t="7000" r="2000" b="7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6286512" y="3929066"/>
            <a:ext cx="785818" cy="714380"/>
          </a:xfrm>
          <a:prstGeom prst="flowChartConnector">
            <a:avLst/>
          </a:prstGeom>
          <a:blipFill dpi="0" rotWithShape="1">
            <a:blip r:embed="rId8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 l="13000" t="13000" r="9000" b="18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6357950" y="5357826"/>
            <a:ext cx="785818" cy="714380"/>
          </a:xfrm>
          <a:prstGeom prst="flowChartConnector">
            <a:avLst/>
          </a:prstGeom>
          <a:blipFill dpi="0" rotWithShape="1">
            <a:blip r:embed="rId9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 l="-32000" t="-16000" r="-28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071538" y="3929066"/>
            <a:ext cx="2071702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Meningkatkan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nilai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tambah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produksi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sektor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pertanian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lokal</a:t>
            </a:r>
            <a:endParaRPr lang="en-US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00100" y="5357826"/>
            <a:ext cx="2071702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Meningkatkan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penyerapan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tenaga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kerja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pertanian</a:t>
            </a:r>
            <a:endParaRPr lang="en-US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071934" y="3929066"/>
            <a:ext cx="2071702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Petani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dapat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mengembangkan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usaha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tani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skala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luas</a:t>
            </a:r>
            <a:endParaRPr lang="en-US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071934" y="5286388"/>
            <a:ext cx="2071702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Terintegrasinya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sistem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sentra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produksi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pengolahan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perdagangan</a:t>
            </a:r>
            <a:endParaRPr lang="en-US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072330" y="3857628"/>
            <a:ext cx="1928826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Terbukanya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potensi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ekspor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ke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negara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lain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215174" y="5286388"/>
            <a:ext cx="1928826" cy="714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Harga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pangan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menjadi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murah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akibat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produksi</a:t>
            </a:r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1600" b="1" dirty="0" err="1">
                <a:solidFill>
                  <a:schemeClr val="tx1"/>
                </a:solidFill>
                <a:latin typeface="Arial Narrow" pitchFamily="34" charset="0"/>
              </a:rPr>
              <a:t>melimpah</a:t>
            </a:r>
            <a:endParaRPr lang="en-US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t="-2000" r="-2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4480" y="857232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5. 828 Ha</a:t>
            </a:r>
          </a:p>
        </p:txBody>
      </p:sp>
      <p:cxnSp>
        <p:nvCxnSpPr>
          <p:cNvPr id="6" name="Elbow Connector 5"/>
          <p:cNvCxnSpPr>
            <a:stCxn id="4" idx="3"/>
          </p:cNvCxnSpPr>
          <p:nvPr/>
        </p:nvCxnSpPr>
        <p:spPr>
          <a:xfrm>
            <a:off x="2643174" y="1000108"/>
            <a:ext cx="571504" cy="571504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42910" y="2714620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6.041 Ha</a:t>
            </a:r>
          </a:p>
        </p:txBody>
      </p:sp>
      <p:cxnSp>
        <p:nvCxnSpPr>
          <p:cNvPr id="9" name="Elbow Connector 5"/>
          <p:cNvCxnSpPr>
            <a:stCxn id="8" idx="3"/>
          </p:cNvCxnSpPr>
          <p:nvPr/>
        </p:nvCxnSpPr>
        <p:spPr>
          <a:xfrm>
            <a:off x="1571604" y="2857496"/>
            <a:ext cx="285752" cy="357190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28596" y="3357562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4.079 Ha</a:t>
            </a:r>
          </a:p>
        </p:txBody>
      </p:sp>
      <p:cxnSp>
        <p:nvCxnSpPr>
          <p:cNvPr id="14" name="Elbow Connector 5"/>
          <p:cNvCxnSpPr>
            <a:stCxn id="13" idx="3"/>
          </p:cNvCxnSpPr>
          <p:nvPr/>
        </p:nvCxnSpPr>
        <p:spPr>
          <a:xfrm>
            <a:off x="1357290" y="3500438"/>
            <a:ext cx="500066" cy="71438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571604" y="1857364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1.460 Ha</a:t>
            </a:r>
          </a:p>
        </p:txBody>
      </p:sp>
      <p:cxnSp>
        <p:nvCxnSpPr>
          <p:cNvPr id="17" name="Elbow Connector 5"/>
          <p:cNvCxnSpPr>
            <a:stCxn id="20" idx="2"/>
          </p:cNvCxnSpPr>
          <p:nvPr/>
        </p:nvCxnSpPr>
        <p:spPr>
          <a:xfrm rot="16200000" flipH="1">
            <a:off x="1670425" y="3027755"/>
            <a:ext cx="776294" cy="169071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509690" y="2438392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6.271 Ha</a:t>
            </a:r>
          </a:p>
        </p:txBody>
      </p:sp>
      <p:cxnSp>
        <p:nvCxnSpPr>
          <p:cNvPr id="21" name="Elbow Connector 5"/>
          <p:cNvCxnSpPr>
            <a:stCxn id="16" idx="3"/>
          </p:cNvCxnSpPr>
          <p:nvPr/>
        </p:nvCxnSpPr>
        <p:spPr>
          <a:xfrm>
            <a:off x="2500298" y="2000240"/>
            <a:ext cx="285752" cy="857256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85720" y="3857628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2,035 Ha</a:t>
            </a:r>
          </a:p>
        </p:txBody>
      </p:sp>
      <p:cxnSp>
        <p:nvCxnSpPr>
          <p:cNvPr id="24" name="Elbow Connector 5"/>
          <p:cNvCxnSpPr>
            <a:stCxn id="23" idx="3"/>
          </p:cNvCxnSpPr>
          <p:nvPr/>
        </p:nvCxnSpPr>
        <p:spPr>
          <a:xfrm flipV="1">
            <a:off x="1214414" y="3857628"/>
            <a:ext cx="714380" cy="142876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500562" y="4286256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350 Ha</a:t>
            </a:r>
          </a:p>
        </p:txBody>
      </p:sp>
      <p:cxnSp>
        <p:nvCxnSpPr>
          <p:cNvPr id="38" name="Elbow Connector 5"/>
          <p:cNvCxnSpPr/>
          <p:nvPr/>
        </p:nvCxnSpPr>
        <p:spPr>
          <a:xfrm>
            <a:off x="2500298" y="4429132"/>
            <a:ext cx="2000264" cy="1588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857752" y="3714752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2,030 Ha</a:t>
            </a:r>
          </a:p>
        </p:txBody>
      </p:sp>
      <p:cxnSp>
        <p:nvCxnSpPr>
          <p:cNvPr id="41" name="Elbow Connector 5"/>
          <p:cNvCxnSpPr>
            <a:endCxn id="40" idx="1"/>
          </p:cNvCxnSpPr>
          <p:nvPr/>
        </p:nvCxnSpPr>
        <p:spPr>
          <a:xfrm flipV="1">
            <a:off x="2143108" y="3857628"/>
            <a:ext cx="2714644" cy="214314"/>
          </a:xfrm>
          <a:prstGeom prst="bentConnector3">
            <a:avLst>
              <a:gd name="adj1" fmla="val 29563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285720" y="4572008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2,035 Ha</a:t>
            </a:r>
          </a:p>
        </p:txBody>
      </p:sp>
      <p:cxnSp>
        <p:nvCxnSpPr>
          <p:cNvPr id="44" name="Elbow Connector 5"/>
          <p:cNvCxnSpPr>
            <a:stCxn id="43" idx="0"/>
          </p:cNvCxnSpPr>
          <p:nvPr/>
        </p:nvCxnSpPr>
        <p:spPr>
          <a:xfrm rot="5400000" flipH="1" flipV="1">
            <a:off x="1017959" y="4089802"/>
            <a:ext cx="214314" cy="750099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85720" y="5000636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1.612 Ha</a:t>
            </a:r>
          </a:p>
        </p:txBody>
      </p:sp>
      <p:cxnSp>
        <p:nvCxnSpPr>
          <p:cNvPr id="47" name="Elbow Connector 5"/>
          <p:cNvCxnSpPr>
            <a:stCxn id="46" idx="3"/>
          </p:cNvCxnSpPr>
          <p:nvPr/>
        </p:nvCxnSpPr>
        <p:spPr>
          <a:xfrm flipV="1">
            <a:off x="1214414" y="4572008"/>
            <a:ext cx="428628" cy="571504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71472" y="5429264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5.305 Ha</a:t>
            </a:r>
          </a:p>
        </p:txBody>
      </p:sp>
      <p:cxnSp>
        <p:nvCxnSpPr>
          <p:cNvPr id="51" name="Elbow Connector 5"/>
          <p:cNvCxnSpPr>
            <a:stCxn id="50" idx="3"/>
          </p:cNvCxnSpPr>
          <p:nvPr/>
        </p:nvCxnSpPr>
        <p:spPr>
          <a:xfrm flipV="1">
            <a:off x="1500166" y="4786322"/>
            <a:ext cx="285752" cy="785818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571472" y="6000768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5.240 Ha</a:t>
            </a:r>
          </a:p>
        </p:txBody>
      </p:sp>
      <p:cxnSp>
        <p:nvCxnSpPr>
          <p:cNvPr id="55" name="Elbow Connector 5"/>
          <p:cNvCxnSpPr>
            <a:stCxn id="54" idx="3"/>
          </p:cNvCxnSpPr>
          <p:nvPr/>
        </p:nvCxnSpPr>
        <p:spPr>
          <a:xfrm flipV="1">
            <a:off x="1500166" y="5429264"/>
            <a:ext cx="500066" cy="714380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572000" y="5715016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7.885 Ha</a:t>
            </a:r>
          </a:p>
        </p:txBody>
      </p:sp>
      <p:cxnSp>
        <p:nvCxnSpPr>
          <p:cNvPr id="59" name="Elbow Connector 5"/>
          <p:cNvCxnSpPr/>
          <p:nvPr/>
        </p:nvCxnSpPr>
        <p:spPr>
          <a:xfrm rot="10800000">
            <a:off x="2428860" y="5072074"/>
            <a:ext cx="607220" cy="500066"/>
          </a:xfrm>
          <a:prstGeom prst="bentConnector3">
            <a:avLst>
              <a:gd name="adj1" fmla="val -76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2357422" y="6143644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1.176 Ha</a:t>
            </a:r>
          </a:p>
        </p:txBody>
      </p:sp>
      <p:cxnSp>
        <p:nvCxnSpPr>
          <p:cNvPr id="72" name="Elbow Connector 5"/>
          <p:cNvCxnSpPr/>
          <p:nvPr/>
        </p:nvCxnSpPr>
        <p:spPr>
          <a:xfrm rot="16200000" flipV="1">
            <a:off x="2108183" y="5751529"/>
            <a:ext cx="713586" cy="70644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571736" y="5572140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582 Ha</a:t>
            </a:r>
          </a:p>
        </p:txBody>
      </p:sp>
      <p:cxnSp>
        <p:nvCxnSpPr>
          <p:cNvPr id="76" name="Elbow Connector 5"/>
          <p:cNvCxnSpPr>
            <a:stCxn id="58" idx="0"/>
          </p:cNvCxnSpPr>
          <p:nvPr/>
        </p:nvCxnSpPr>
        <p:spPr>
          <a:xfrm rot="16200000" flipV="1">
            <a:off x="4482703" y="5161371"/>
            <a:ext cx="214314" cy="892975"/>
          </a:xfrm>
          <a:prstGeom prst="bentConnector2">
            <a:avLst/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643438" y="4786322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1.850 Ha</a:t>
            </a:r>
          </a:p>
        </p:txBody>
      </p:sp>
      <p:cxnSp>
        <p:nvCxnSpPr>
          <p:cNvPr id="81" name="Elbow Connector 5"/>
          <p:cNvCxnSpPr/>
          <p:nvPr/>
        </p:nvCxnSpPr>
        <p:spPr>
          <a:xfrm rot="10800000">
            <a:off x="3714745" y="4143380"/>
            <a:ext cx="1035851" cy="785818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4643438" y="2071678"/>
            <a:ext cx="928694" cy="2857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 Narrow" pitchFamily="34" charset="0"/>
              </a:rPr>
              <a:t>1.441 Ha</a:t>
            </a:r>
          </a:p>
        </p:txBody>
      </p:sp>
      <p:cxnSp>
        <p:nvCxnSpPr>
          <p:cNvPr id="87" name="Elbow Connector 5"/>
          <p:cNvCxnSpPr/>
          <p:nvPr/>
        </p:nvCxnSpPr>
        <p:spPr>
          <a:xfrm rot="10800000" flipV="1">
            <a:off x="3786182" y="2143116"/>
            <a:ext cx="785818" cy="571504"/>
          </a:xfrm>
          <a:prstGeom prst="bentConnector3">
            <a:avLst>
              <a:gd name="adj1" fmla="val 50000"/>
            </a:avLst>
          </a:prstGeom>
          <a:ln w="15875" cap="sq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lowchart: Process 88"/>
          <p:cNvSpPr/>
          <p:nvPr/>
        </p:nvSpPr>
        <p:spPr>
          <a:xfrm>
            <a:off x="1142976" y="142852"/>
            <a:ext cx="3714776" cy="500066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RENCANA LOKASI </a:t>
            </a:r>
            <a:r>
              <a:rPr lang="en-US" b="1" i="1" dirty="0">
                <a:solidFill>
                  <a:schemeClr val="tx1"/>
                </a:solidFill>
              </a:rPr>
              <a:t>FOOD ESTATE</a:t>
            </a:r>
          </a:p>
        </p:txBody>
      </p:sp>
      <p:graphicFrame>
        <p:nvGraphicFramePr>
          <p:cNvPr id="90" name="Table 89"/>
          <p:cNvGraphicFramePr>
            <a:graphicFrameLocks noGrp="1"/>
          </p:cNvGraphicFramePr>
          <p:nvPr/>
        </p:nvGraphicFramePr>
        <p:xfrm>
          <a:off x="5786447" y="428604"/>
          <a:ext cx="3286147" cy="6244642"/>
        </p:xfrm>
        <a:graphic>
          <a:graphicData uri="http://schemas.openxmlformats.org/drawingml/2006/table">
            <a:tbl>
              <a:tblPr/>
              <a:tblGrid>
                <a:gridCol w="5953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92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2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No.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Kecamatan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Luas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(Ha)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Jejawi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6.041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SP Padang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4.079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Pampangan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6.271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Kayu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Agung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2.035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Pangkalan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Lampam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1.460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Pedamaran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Timur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   350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Pedamaran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2.030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Tanjung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Lubuk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5.933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Teluk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Gelam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1.612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Lempuing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Jaya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5.305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Lempuing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5.240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Mesuji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raya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   582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Mesuji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1.176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Sungai Menang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7.885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Air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Sugihan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5.828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217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Cengal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1.850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2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17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Tulung Selapan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  1.441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320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Jumlah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 Narrow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 Narrow" pitchFamily="34" charset="0"/>
                        </a:rPr>
                        <a:t>                         59.118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13524304"/>
              </p:ext>
            </p:extLst>
          </p:nvPr>
        </p:nvGraphicFramePr>
        <p:xfrm>
          <a:off x="214282" y="1357162"/>
          <a:ext cx="8715436" cy="5357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583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197</Words>
  <Application>Microsoft Office PowerPoint</Application>
  <PresentationFormat>On-screen Show (4:3)</PresentationFormat>
  <Paragraphs>87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Lenovo</cp:lastModifiedBy>
  <cp:revision>65</cp:revision>
  <dcterms:created xsi:type="dcterms:W3CDTF">2021-04-29T16:03:26Z</dcterms:created>
  <dcterms:modified xsi:type="dcterms:W3CDTF">2021-12-01T07:33:30Z</dcterms:modified>
</cp:coreProperties>
</file>